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Dela Gothic One" panose="020B0604020202020204" charset="-128"/>
      <p:regular r:id="rId11"/>
    </p:embeddedFont>
    <p:embeddedFont>
      <p:font typeface="DM Sans" panose="020F0502020204030204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3195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1878330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Supervised Learning: Predicting the Future with Data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341376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Supervised learning is a powerful AI approach. It leverages labeled datasets to predict outcomes. This technology powers innovations in various fields, from self-driving cars to medical diagnosis. The market for supervised learning is projected for significant growth.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988129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38383C"/>
            </a:solidFill>
            <a:prstDash val="solid"/>
          </a:ln>
        </p:spPr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80174863-B815-A7D1-9A62-17E89004C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6546" y="996805"/>
            <a:ext cx="1002982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What is Supervised Learning?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537942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Learning from Examples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66987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 learns a mapping function from input variables (X) to an output variable (Y).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537942"/>
            <a:ext cx="328445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Labeled Data is Key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110752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process requires "labeled data": known input-output pairs (X, Y).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537942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Generalizing to New Data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466987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model learns from examples, then applies that knowledge to unseen data.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59903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differentiates it from unsupervised learning, which uses unlabeled data.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976330"/>
            <a:ext cx="1099613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Supervised Learning Categories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01396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62326" y="50883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Regression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5574506"/>
            <a:ext cx="348674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Predicts a continuous numerical output, such as house prices or temperature.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19819" y="501396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23836" y="50883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Classification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23836" y="5574506"/>
            <a:ext cx="348674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Predicts a discrete categorical output, like spam/not spam or disease/no disease.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81329" y="501396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85346" y="5088374"/>
            <a:ext cx="346745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Common Algorithms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85346" y="5574506"/>
            <a:ext cx="3486745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Includes Linear Regression, Logistic Regression, Support Vector Machines, and Decision Trees.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088" y="722114"/>
            <a:ext cx="7733824" cy="1325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Regression: Predicting Continuous Values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05088" y="2349698"/>
            <a:ext cx="3766185" cy="1837134"/>
          </a:xfrm>
          <a:prstGeom prst="roundRect">
            <a:avLst>
              <a:gd name="adj" fmla="val 46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14162" y="2558772"/>
            <a:ext cx="2650808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Objective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14162" y="3010853"/>
            <a:ext cx="3348037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Models the relationship between inputs and a continuous numerical output.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672727" y="2349698"/>
            <a:ext cx="3766185" cy="1837134"/>
          </a:xfrm>
          <a:prstGeom prst="roundRect">
            <a:avLst>
              <a:gd name="adj" fmla="val 46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81801" y="2558772"/>
            <a:ext cx="287726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Linear Regression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881801" y="3010853"/>
            <a:ext cx="3348037" cy="644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common algorithm for continuous prediction.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05088" y="4388287"/>
            <a:ext cx="7733824" cy="2248019"/>
          </a:xfrm>
          <a:prstGeom prst="roundRect">
            <a:avLst>
              <a:gd name="adj" fmla="val 376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14162" y="4597360"/>
            <a:ext cx="2650808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The Equation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14162" y="5183505"/>
            <a:ext cx="7315676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162" y="5183505"/>
            <a:ext cx="7315676" cy="34421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914162" y="5782628"/>
            <a:ext cx="7315676" cy="644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Where </a:t>
            </a:r>
            <a:r>
              <a:rPr lang="en-US" sz="15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</a:t>
            </a: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is the prediction, </a:t>
            </a:r>
            <a:r>
              <a:rPr lang="en-US" sz="15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xᵢ</a:t>
            </a: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are features, </a:t>
            </a:r>
            <a:r>
              <a:rPr lang="en-US" sz="15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βᵢ</a:t>
            </a: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are learned weights, and </a:t>
            </a:r>
            <a:r>
              <a:rPr lang="en-US" sz="15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ε</a:t>
            </a: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is the error.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705088" y="6862882"/>
            <a:ext cx="7733824" cy="644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model minimizes the sum of squared differences between predicted and actual values.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771186"/>
            <a:ext cx="826317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Regression Applications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4808815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70673" y="4937403"/>
            <a:ext cx="226302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Real Estate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70673" y="5423535"/>
            <a:ext cx="22630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Zillow's "Zestimate" predicts home values with high accuracy for on-market homes.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4442" y="4808815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916805" y="4937403"/>
            <a:ext cx="2263021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Sales Forecasting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916805" y="5779770"/>
            <a:ext cx="22630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Retailers use models to predict demand, reducing stockouts significantly.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0574" y="4808815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62938" y="4937403"/>
            <a:ext cx="2263021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Climate Prediction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262938" y="5779770"/>
            <a:ext cx="22630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NOAA forecasts global temperatures with high precision in short-term models.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96707" y="4808815"/>
            <a:ext cx="541615" cy="5416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609070" y="4937403"/>
            <a:ext cx="2263021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Financial Services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1609070" y="5779770"/>
            <a:ext cx="22630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Predicting stock prices and bond yields for quantitative trading firms.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608" y="575191"/>
            <a:ext cx="7794784" cy="1268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Classification: Categorizing Data Points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608" y="2132528"/>
            <a:ext cx="963811" cy="11565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31181" y="2325291"/>
            <a:ext cx="253650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Goal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831181" y="2757845"/>
            <a:ext cx="663821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Assign data points to predefined categories or classes.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608" y="3289102"/>
            <a:ext cx="963811" cy="115657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31181" y="3481864"/>
            <a:ext cx="300132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Logistic Regression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831181" y="3914418"/>
            <a:ext cx="663821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common algorithm for binary classification.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608" y="4445675"/>
            <a:ext cx="963811" cy="205204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31181" y="4638437"/>
            <a:ext cx="253650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The Equation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831181" y="5199340"/>
            <a:ext cx="6638211" cy="553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31181" y="5199340"/>
            <a:ext cx="6638211" cy="55328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831181" y="5996583"/>
            <a:ext cx="663821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maps the output to a probability between 0 and 1.</a:t>
            </a:r>
            <a:endParaRPr lang="en-US" sz="1500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4608" y="6497717"/>
            <a:ext cx="963811" cy="1156573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831181" y="6690479"/>
            <a:ext cx="253650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Decision Point</a:t>
            </a:r>
            <a:endParaRPr lang="en-US" sz="1950" dirty="0"/>
          </a:p>
        </p:txBody>
      </p:sp>
      <p:sp>
        <p:nvSpPr>
          <p:cNvPr id="17" name="Text 9"/>
          <p:cNvSpPr/>
          <p:nvPr/>
        </p:nvSpPr>
        <p:spPr>
          <a:xfrm>
            <a:off x="1831181" y="7123033"/>
            <a:ext cx="663821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threshold converts the probability into a class label.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177" y="660321"/>
            <a:ext cx="7756446" cy="1303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Classification Applications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180177" y="2360652"/>
            <a:ext cx="2420303" cy="654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100M</a:t>
            </a:r>
            <a:endParaRPr lang="en-US" sz="5150" dirty="0"/>
          </a:p>
        </p:txBody>
      </p:sp>
      <p:sp>
        <p:nvSpPr>
          <p:cNvPr id="5" name="Text 2"/>
          <p:cNvSpPr/>
          <p:nvPr/>
        </p:nvSpPr>
        <p:spPr>
          <a:xfrm>
            <a:off x="6180177" y="3262432"/>
            <a:ext cx="2420303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Spam Emails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180177" y="3707249"/>
            <a:ext cx="2420303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Gmail filters daily using classification models.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8848249" y="2360652"/>
            <a:ext cx="2420303" cy="654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90%</a:t>
            </a:r>
            <a:endParaRPr lang="en-US" sz="5150" dirty="0"/>
          </a:p>
        </p:txBody>
      </p:sp>
      <p:sp>
        <p:nvSpPr>
          <p:cNvPr id="8" name="Text 5"/>
          <p:cNvSpPr/>
          <p:nvPr/>
        </p:nvSpPr>
        <p:spPr>
          <a:xfrm>
            <a:off x="8848249" y="3262432"/>
            <a:ext cx="2420303" cy="651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Medical Accuracy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8848249" y="4033242"/>
            <a:ext cx="2420303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models detect early-stage diseases.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11516320" y="2360652"/>
            <a:ext cx="2420303" cy="654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$B</a:t>
            </a:r>
            <a:endParaRPr lang="en-US" sz="5150" dirty="0"/>
          </a:p>
        </p:txBody>
      </p:sp>
      <p:sp>
        <p:nvSpPr>
          <p:cNvPr id="11" name="Text 8"/>
          <p:cNvSpPr/>
          <p:nvPr/>
        </p:nvSpPr>
        <p:spPr>
          <a:xfrm>
            <a:off x="11516320" y="3262432"/>
            <a:ext cx="2420303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Fraud Savings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1516320" y="3707249"/>
            <a:ext cx="2420303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Banks detect most credit card fraud attempts.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8848249" y="5262205"/>
            <a:ext cx="2420303" cy="654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95%</a:t>
            </a:r>
            <a:endParaRPr lang="en-US" sz="5150" dirty="0"/>
          </a:p>
        </p:txBody>
      </p:sp>
      <p:sp>
        <p:nvSpPr>
          <p:cNvPr id="14" name="Text 11"/>
          <p:cNvSpPr/>
          <p:nvPr/>
        </p:nvSpPr>
        <p:spPr>
          <a:xfrm>
            <a:off x="8848249" y="6163985"/>
            <a:ext cx="2420303" cy="651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Image Accuracy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8848249" y="6934795"/>
            <a:ext cx="2420303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Google Photos identifies objects and faces.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6942"/>
            <a:ext cx="1300388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Conclusion: The Power of Labeled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44635" y="28692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AI Foundation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355419"/>
            <a:ext cx="393704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Supervised learning is fundamental to modern AI systems.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290" y="3170813"/>
            <a:ext cx="324088" cy="4051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4932" y="2869287"/>
            <a:ext cx="333553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Actionable Insights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4932" y="3355419"/>
            <a:ext cx="39371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 transforms raw data into valuable predictions.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467308" y="3561457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9934932" y="5326618"/>
            <a:ext cx="383178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Continuous Innovation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934932" y="5812750"/>
            <a:ext cx="39371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Ongoing advancements drive more impactful applications.</a:t>
            </a:r>
            <a:endParaRPr lang="en-US" sz="17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6664" y="5799475"/>
            <a:ext cx="324088" cy="40517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718667" y="5326618"/>
            <a:ext cx="297668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Future Expansion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758309" y="5812750"/>
            <a:ext cx="393704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capabilities will extend into new domains.</a:t>
            </a:r>
            <a:endParaRPr lang="en-US" sz="1700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38646" y="5408831"/>
            <a:ext cx="324088" cy="4051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448</Words>
  <Application>Microsoft Office PowerPoint</Application>
  <PresentationFormat>Custom</PresentationFormat>
  <Paragraphs>74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DM Sans</vt:lpstr>
      <vt:lpstr>Dela Gothic One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precious Darkwa</cp:lastModifiedBy>
  <cp:revision>2</cp:revision>
  <dcterms:created xsi:type="dcterms:W3CDTF">2025-06-15T23:28:27Z</dcterms:created>
  <dcterms:modified xsi:type="dcterms:W3CDTF">2025-06-15T23:34:25Z</dcterms:modified>
</cp:coreProperties>
</file>